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98" d="100"/>
          <a:sy n="98" d="100"/>
        </p:scale>
        <p:origin x="28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517430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75000"/>
            </a:srgbClr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64037" y="1720096"/>
            <a:ext cx="7415927" cy="212931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8384"/>
              </a:lnSpc>
              <a:buNone/>
            </a:pPr>
            <a:r>
              <a:rPr lang="en-US" sz="6707" dirty="0">
                <a:solidFill>
                  <a:srgbClr val="F5F0F0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Tipos de Dados em Python</a:t>
            </a:r>
            <a:endParaRPr lang="en-US" sz="6707" dirty="0"/>
          </a:p>
        </p:txBody>
      </p:sp>
      <p:sp>
        <p:nvSpPr>
          <p:cNvPr id="6" name="Text 2"/>
          <p:cNvSpPr/>
          <p:nvPr/>
        </p:nvSpPr>
        <p:spPr>
          <a:xfrm>
            <a:off x="864037" y="4219694"/>
            <a:ext cx="7415927" cy="15801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Python, uma linguagem de programação poderosa e versátil, oferece uma variedade de tipos de dados para representar informações de diferentes formas. Entender esses tipos é essencial para construir programas eficientes e eficazes.</a:t>
            </a:r>
            <a:endParaRPr lang="en-US" sz="1944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75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4" name="Text 1"/>
          <p:cNvSpPr/>
          <p:nvPr/>
        </p:nvSpPr>
        <p:spPr>
          <a:xfrm>
            <a:off x="1185029" y="1212294"/>
            <a:ext cx="6172200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60" dirty="0">
                <a:solidFill>
                  <a:srgbClr val="F5F0F0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Numéricos</a:t>
            </a:r>
            <a:endParaRPr lang="en-US" sz="4860" dirty="0"/>
          </a:p>
        </p:txBody>
      </p:sp>
      <p:sp>
        <p:nvSpPr>
          <p:cNvPr id="5" name="Text 2"/>
          <p:cNvSpPr/>
          <p:nvPr/>
        </p:nvSpPr>
        <p:spPr>
          <a:xfrm>
            <a:off x="1185029" y="2477572"/>
            <a:ext cx="12260223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Os tipos numéricos são usados para representar valores quantitativos, permitindo realizar operações matemáticas e cálculos.</a:t>
            </a:r>
            <a:endParaRPr lang="en-US" sz="1944" dirty="0"/>
          </a:p>
        </p:txBody>
      </p:sp>
      <p:sp>
        <p:nvSpPr>
          <p:cNvPr id="6" name="Text 3"/>
          <p:cNvSpPr/>
          <p:nvPr/>
        </p:nvSpPr>
        <p:spPr>
          <a:xfrm>
            <a:off x="1185029" y="3792141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dirty="0">
                <a:solidFill>
                  <a:srgbClr val="F5F0F0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Inteiros (int)</a:t>
            </a:r>
            <a:endParaRPr lang="en-US" sz="2430" dirty="0"/>
          </a:p>
        </p:txBody>
      </p:sp>
      <p:sp>
        <p:nvSpPr>
          <p:cNvPr id="7" name="Text 4"/>
          <p:cNvSpPr/>
          <p:nvPr/>
        </p:nvSpPr>
        <p:spPr>
          <a:xfrm>
            <a:off x="1185029" y="4424720"/>
            <a:ext cx="3684746" cy="15801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Inteiros representam números inteiros positivos e negativos, sem casas decimais. Exemplos: 10, -5, 0.</a:t>
            </a:r>
            <a:endParaRPr lang="en-US" sz="1944" dirty="0"/>
          </a:p>
        </p:txBody>
      </p:sp>
      <p:sp>
        <p:nvSpPr>
          <p:cNvPr id="8" name="Text 5"/>
          <p:cNvSpPr/>
          <p:nvPr/>
        </p:nvSpPr>
        <p:spPr>
          <a:xfrm>
            <a:off x="5479613" y="3792141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dirty="0">
                <a:solidFill>
                  <a:srgbClr val="F5F0F0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Ponto Flutuante (float)</a:t>
            </a:r>
            <a:endParaRPr lang="en-US" sz="2430" dirty="0"/>
          </a:p>
        </p:txBody>
      </p:sp>
      <p:sp>
        <p:nvSpPr>
          <p:cNvPr id="9" name="Text 6"/>
          <p:cNvSpPr/>
          <p:nvPr/>
        </p:nvSpPr>
        <p:spPr>
          <a:xfrm>
            <a:off x="5479613" y="4424720"/>
            <a:ext cx="3684746" cy="197524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Números de ponto flutuante representam números com casas decimais, usados para representar valores fracionários. Exemplos: 3.14, -2.5, 1.0.</a:t>
            </a:r>
            <a:endParaRPr lang="en-US" sz="1944" dirty="0"/>
          </a:p>
        </p:txBody>
      </p:sp>
      <p:sp>
        <p:nvSpPr>
          <p:cNvPr id="10" name="Text 7"/>
          <p:cNvSpPr/>
          <p:nvPr/>
        </p:nvSpPr>
        <p:spPr>
          <a:xfrm>
            <a:off x="9774198" y="3792141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dirty="0">
                <a:solidFill>
                  <a:srgbClr val="F5F0F0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Complexos (complex)</a:t>
            </a:r>
            <a:endParaRPr lang="en-US" sz="2430" dirty="0"/>
          </a:p>
        </p:txBody>
      </p:sp>
      <p:sp>
        <p:nvSpPr>
          <p:cNvPr id="11" name="Text 8"/>
          <p:cNvSpPr/>
          <p:nvPr/>
        </p:nvSpPr>
        <p:spPr>
          <a:xfrm>
            <a:off x="9774198" y="4424720"/>
            <a:ext cx="3684746" cy="237029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Números complexos são compostos por uma parte real e uma parte imaginária, usados em aplicações como análise de sinais e física quântica. Exemplos: 2 + 3j, -1 - 2j.</a:t>
            </a:r>
            <a:endParaRPr lang="en-US" sz="1944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75000"/>
            </a:srgbClr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01648" y="631984"/>
            <a:ext cx="5726668" cy="71580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637"/>
              </a:lnSpc>
              <a:buNone/>
            </a:pPr>
            <a:r>
              <a:rPr lang="en-US" sz="4509" dirty="0">
                <a:solidFill>
                  <a:srgbClr val="F5F0F0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Sequências</a:t>
            </a:r>
            <a:endParaRPr lang="en-US" sz="4509" dirty="0"/>
          </a:p>
        </p:txBody>
      </p:sp>
      <p:sp>
        <p:nvSpPr>
          <p:cNvPr id="6" name="Text 2"/>
          <p:cNvSpPr/>
          <p:nvPr/>
        </p:nvSpPr>
        <p:spPr>
          <a:xfrm>
            <a:off x="801648" y="1691283"/>
            <a:ext cx="7540704" cy="73294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86"/>
              </a:lnSpc>
              <a:buNone/>
            </a:pPr>
            <a:r>
              <a:rPr lang="en-US" sz="1804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Sequências são usadas para armazenar uma coleção ordenada de itens, permitindo acesso aos elementos por meio de seus índices.</a:t>
            </a:r>
            <a:endParaRPr lang="en-US" sz="1804" dirty="0"/>
          </a:p>
        </p:txBody>
      </p:sp>
      <p:sp>
        <p:nvSpPr>
          <p:cNvPr id="7" name="Shape 3"/>
          <p:cNvSpPr/>
          <p:nvPr/>
        </p:nvSpPr>
        <p:spPr>
          <a:xfrm>
            <a:off x="801648" y="2939534"/>
            <a:ext cx="515302" cy="515303"/>
          </a:xfrm>
          <a:prstGeom prst="roundRect">
            <a:avLst>
              <a:gd name="adj" fmla="val 18671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8" name="Text 4"/>
          <p:cNvSpPr/>
          <p:nvPr/>
        </p:nvSpPr>
        <p:spPr>
          <a:xfrm>
            <a:off x="980242" y="3025378"/>
            <a:ext cx="158115" cy="34361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06"/>
              </a:lnSpc>
              <a:buNone/>
            </a:pPr>
            <a:r>
              <a:rPr lang="en-US" sz="2706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1</a:t>
            </a:r>
            <a:endParaRPr lang="en-US" sz="2706" dirty="0"/>
          </a:p>
        </p:txBody>
      </p:sp>
      <p:sp>
        <p:nvSpPr>
          <p:cNvPr id="9" name="Text 5"/>
          <p:cNvSpPr/>
          <p:nvPr/>
        </p:nvSpPr>
        <p:spPr>
          <a:xfrm>
            <a:off x="1545908" y="2939534"/>
            <a:ext cx="2863334" cy="3579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18"/>
              </a:lnSpc>
              <a:buNone/>
            </a:pPr>
            <a:r>
              <a:rPr lang="en-US" sz="2255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Strings (str)</a:t>
            </a:r>
            <a:endParaRPr lang="en-US" sz="2255" dirty="0"/>
          </a:p>
        </p:txBody>
      </p:sp>
      <p:sp>
        <p:nvSpPr>
          <p:cNvPr id="10" name="Text 6"/>
          <p:cNvSpPr/>
          <p:nvPr/>
        </p:nvSpPr>
        <p:spPr>
          <a:xfrm>
            <a:off x="1545908" y="3434834"/>
            <a:ext cx="6796445" cy="73294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86"/>
              </a:lnSpc>
              <a:buNone/>
            </a:pPr>
            <a:r>
              <a:rPr lang="en-US" sz="1804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Sequências de caracteres, usadas para representar texto. Exemplos: "Olá, Mundo!", 'Python'.</a:t>
            </a:r>
            <a:endParaRPr lang="en-US" sz="1804" dirty="0"/>
          </a:p>
        </p:txBody>
      </p:sp>
      <p:sp>
        <p:nvSpPr>
          <p:cNvPr id="11" name="Shape 7"/>
          <p:cNvSpPr/>
          <p:nvPr/>
        </p:nvSpPr>
        <p:spPr>
          <a:xfrm>
            <a:off x="801648" y="4654391"/>
            <a:ext cx="515302" cy="515303"/>
          </a:xfrm>
          <a:prstGeom prst="roundRect">
            <a:avLst>
              <a:gd name="adj" fmla="val 18671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12" name="Text 8"/>
          <p:cNvSpPr/>
          <p:nvPr/>
        </p:nvSpPr>
        <p:spPr>
          <a:xfrm>
            <a:off x="962739" y="4740235"/>
            <a:ext cx="193119" cy="34361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06"/>
              </a:lnSpc>
              <a:buNone/>
            </a:pPr>
            <a:r>
              <a:rPr lang="en-US" sz="2706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2</a:t>
            </a:r>
            <a:endParaRPr lang="en-US" sz="2706" dirty="0"/>
          </a:p>
        </p:txBody>
      </p:sp>
      <p:sp>
        <p:nvSpPr>
          <p:cNvPr id="13" name="Text 9"/>
          <p:cNvSpPr/>
          <p:nvPr/>
        </p:nvSpPr>
        <p:spPr>
          <a:xfrm>
            <a:off x="1545908" y="4654391"/>
            <a:ext cx="2863334" cy="3579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18"/>
              </a:lnSpc>
              <a:buNone/>
            </a:pPr>
            <a:r>
              <a:rPr lang="en-US" sz="2255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Listas (list)</a:t>
            </a:r>
            <a:endParaRPr lang="en-US" sz="2255" dirty="0"/>
          </a:p>
        </p:txBody>
      </p:sp>
      <p:sp>
        <p:nvSpPr>
          <p:cNvPr id="14" name="Text 10"/>
          <p:cNvSpPr/>
          <p:nvPr/>
        </p:nvSpPr>
        <p:spPr>
          <a:xfrm>
            <a:off x="1545908" y="5149691"/>
            <a:ext cx="6796445" cy="73294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86"/>
              </a:lnSpc>
              <a:buNone/>
            </a:pPr>
            <a:r>
              <a:rPr lang="en-US" sz="1804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Coleções ordenadas e mutáveis de itens de qualquer tipo. Exemplos: \[1, 2, 3\], \['a', 'b', 'c'\].</a:t>
            </a:r>
            <a:endParaRPr lang="en-US" sz="1804" dirty="0"/>
          </a:p>
        </p:txBody>
      </p:sp>
      <p:sp>
        <p:nvSpPr>
          <p:cNvPr id="15" name="Shape 11"/>
          <p:cNvSpPr/>
          <p:nvPr/>
        </p:nvSpPr>
        <p:spPr>
          <a:xfrm>
            <a:off x="801648" y="6369248"/>
            <a:ext cx="515302" cy="515303"/>
          </a:xfrm>
          <a:prstGeom prst="roundRect">
            <a:avLst>
              <a:gd name="adj" fmla="val 18671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16" name="Text 12"/>
          <p:cNvSpPr/>
          <p:nvPr/>
        </p:nvSpPr>
        <p:spPr>
          <a:xfrm>
            <a:off x="963573" y="6455093"/>
            <a:ext cx="191333" cy="34361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06"/>
              </a:lnSpc>
              <a:buNone/>
            </a:pPr>
            <a:r>
              <a:rPr lang="en-US" sz="2706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3</a:t>
            </a:r>
            <a:endParaRPr lang="en-US" sz="2706" dirty="0"/>
          </a:p>
        </p:txBody>
      </p:sp>
      <p:sp>
        <p:nvSpPr>
          <p:cNvPr id="17" name="Text 13"/>
          <p:cNvSpPr/>
          <p:nvPr/>
        </p:nvSpPr>
        <p:spPr>
          <a:xfrm>
            <a:off x="1545908" y="6369248"/>
            <a:ext cx="2863334" cy="3579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18"/>
              </a:lnSpc>
              <a:buNone/>
            </a:pPr>
            <a:r>
              <a:rPr lang="en-US" sz="2255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Tuplas (tuple)</a:t>
            </a:r>
            <a:endParaRPr lang="en-US" sz="2255" dirty="0"/>
          </a:p>
        </p:txBody>
      </p:sp>
      <p:sp>
        <p:nvSpPr>
          <p:cNvPr id="18" name="Text 14"/>
          <p:cNvSpPr/>
          <p:nvPr/>
        </p:nvSpPr>
        <p:spPr>
          <a:xfrm>
            <a:off x="1545908" y="6864548"/>
            <a:ext cx="6796445" cy="73294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86"/>
              </a:lnSpc>
              <a:buNone/>
            </a:pPr>
            <a:r>
              <a:rPr lang="en-US" sz="1804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Coleções ordenadas e imutáveis de itens. Exemplos: (1, 2, 3), ('a', 'b', 'c').</a:t>
            </a:r>
            <a:endParaRPr lang="en-US" sz="1804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75000"/>
            </a:srgbClr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64037" y="840938"/>
            <a:ext cx="6172200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60" dirty="0">
                <a:solidFill>
                  <a:srgbClr val="F5F0F0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Conjuntos</a:t>
            </a:r>
            <a:endParaRPr lang="en-US" sz="4860" dirty="0"/>
          </a:p>
        </p:txBody>
      </p:sp>
      <p:sp>
        <p:nvSpPr>
          <p:cNvPr id="6" name="Text 2"/>
          <p:cNvSpPr/>
          <p:nvPr/>
        </p:nvSpPr>
        <p:spPr>
          <a:xfrm>
            <a:off x="864037" y="1982748"/>
            <a:ext cx="7415927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Conjuntos são usados para armazenar coleções não ordenadas de itens únicos. Eles são eficientes para operações como união, interseção e diferença.</a:t>
            </a:r>
            <a:endParaRPr lang="en-US" sz="1944" dirty="0"/>
          </a:p>
        </p:txBody>
      </p:sp>
      <p:sp>
        <p:nvSpPr>
          <p:cNvPr id="7" name="Shape 3"/>
          <p:cNvSpPr/>
          <p:nvPr/>
        </p:nvSpPr>
        <p:spPr>
          <a:xfrm>
            <a:off x="864037" y="3445550"/>
            <a:ext cx="7415927" cy="1848088"/>
          </a:xfrm>
          <a:prstGeom prst="roundRect">
            <a:avLst>
              <a:gd name="adj" fmla="val 5611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8" name="Text 4"/>
          <p:cNvSpPr/>
          <p:nvPr/>
        </p:nvSpPr>
        <p:spPr>
          <a:xfrm>
            <a:off x="1126093" y="3707606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Conjuntos (set)</a:t>
            </a:r>
            <a:endParaRPr lang="en-US" sz="2430" dirty="0"/>
          </a:p>
        </p:txBody>
      </p:sp>
      <p:sp>
        <p:nvSpPr>
          <p:cNvPr id="9" name="Text 5"/>
          <p:cNvSpPr/>
          <p:nvPr/>
        </p:nvSpPr>
        <p:spPr>
          <a:xfrm>
            <a:off x="1126093" y="4241483"/>
            <a:ext cx="6891814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Coleções não ordenadas e mutáveis de itens únicos. Exemplos: {1, 2, 3}, {'a', 'b', 'c'}.</a:t>
            </a:r>
            <a:endParaRPr lang="en-US" sz="1944" dirty="0"/>
          </a:p>
        </p:txBody>
      </p:sp>
      <p:sp>
        <p:nvSpPr>
          <p:cNvPr id="10" name="Shape 6"/>
          <p:cNvSpPr/>
          <p:nvPr/>
        </p:nvSpPr>
        <p:spPr>
          <a:xfrm>
            <a:off x="864037" y="5540454"/>
            <a:ext cx="7415927" cy="1848088"/>
          </a:xfrm>
          <a:prstGeom prst="roundRect">
            <a:avLst>
              <a:gd name="adj" fmla="val 5611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11" name="Text 7"/>
          <p:cNvSpPr/>
          <p:nvPr/>
        </p:nvSpPr>
        <p:spPr>
          <a:xfrm>
            <a:off x="1126093" y="5802511"/>
            <a:ext cx="4185761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Conjuntos Imutáveis (frozenset)</a:t>
            </a:r>
            <a:endParaRPr lang="en-US" sz="2430" dirty="0"/>
          </a:p>
        </p:txBody>
      </p:sp>
      <p:sp>
        <p:nvSpPr>
          <p:cNvPr id="12" name="Text 8"/>
          <p:cNvSpPr/>
          <p:nvPr/>
        </p:nvSpPr>
        <p:spPr>
          <a:xfrm>
            <a:off x="1126093" y="6336387"/>
            <a:ext cx="6891814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Semelhantes aos conjuntos, mas imutáveis. Exemplos: frozenset({1, 2, 3}).</a:t>
            </a:r>
            <a:endParaRPr lang="en-US" sz="1944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75000"/>
            </a:srgbClr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50437" y="1384221"/>
            <a:ext cx="6172200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60" dirty="0">
                <a:solidFill>
                  <a:srgbClr val="F5F0F0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Mapeamentos</a:t>
            </a:r>
            <a:endParaRPr lang="en-US" sz="4860" dirty="0"/>
          </a:p>
        </p:txBody>
      </p:sp>
      <p:sp>
        <p:nvSpPr>
          <p:cNvPr id="6" name="Text 2"/>
          <p:cNvSpPr/>
          <p:nvPr/>
        </p:nvSpPr>
        <p:spPr>
          <a:xfrm>
            <a:off x="6350437" y="2526030"/>
            <a:ext cx="7415927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Mapeamentos, também chamados de dicionários, são usados para armazenar pares chave-valor, permitindo acesso a valores específicos por meio de suas chaves.</a:t>
            </a:r>
            <a:endParaRPr lang="en-US" sz="1944" dirty="0"/>
          </a:p>
        </p:txBody>
      </p:sp>
      <p:sp>
        <p:nvSpPr>
          <p:cNvPr id="7" name="Shape 3"/>
          <p:cNvSpPr/>
          <p:nvPr/>
        </p:nvSpPr>
        <p:spPr>
          <a:xfrm>
            <a:off x="6350437" y="3988832"/>
            <a:ext cx="7415927" cy="2856547"/>
          </a:xfrm>
          <a:prstGeom prst="roundRect">
            <a:avLst>
              <a:gd name="adj" fmla="val 3630"/>
            </a:avLst>
          </a:prstGeom>
          <a:noFill/>
          <a:ln w="15240">
            <a:solidFill>
              <a:srgbClr val="FFFFFF">
                <a:alpha val="24000"/>
              </a:srgbClr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8" name="Shape 4"/>
          <p:cNvSpPr/>
          <p:nvPr/>
        </p:nvSpPr>
        <p:spPr>
          <a:xfrm>
            <a:off x="6365677" y="4004072"/>
            <a:ext cx="7385447" cy="70651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9" name="Text 5"/>
          <p:cNvSpPr/>
          <p:nvPr/>
        </p:nvSpPr>
        <p:spPr>
          <a:xfrm>
            <a:off x="6612493" y="4159806"/>
            <a:ext cx="3195280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Chave</a:t>
            </a:r>
            <a:endParaRPr lang="en-US" sz="1944" dirty="0"/>
          </a:p>
        </p:txBody>
      </p:sp>
      <p:sp>
        <p:nvSpPr>
          <p:cNvPr id="10" name="Text 6"/>
          <p:cNvSpPr/>
          <p:nvPr/>
        </p:nvSpPr>
        <p:spPr>
          <a:xfrm>
            <a:off x="10309027" y="4159806"/>
            <a:ext cx="3195280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Valor</a:t>
            </a:r>
            <a:endParaRPr lang="en-US" sz="1944" dirty="0"/>
          </a:p>
        </p:txBody>
      </p:sp>
      <p:sp>
        <p:nvSpPr>
          <p:cNvPr id="11" name="Shape 7"/>
          <p:cNvSpPr/>
          <p:nvPr/>
        </p:nvSpPr>
        <p:spPr>
          <a:xfrm>
            <a:off x="6365677" y="4710589"/>
            <a:ext cx="7385447" cy="70651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2" name="Text 8"/>
          <p:cNvSpPr/>
          <p:nvPr/>
        </p:nvSpPr>
        <p:spPr>
          <a:xfrm>
            <a:off x="6612493" y="4866323"/>
            <a:ext cx="3195280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'nome'</a:t>
            </a:r>
            <a:endParaRPr lang="en-US" sz="1944" dirty="0"/>
          </a:p>
        </p:txBody>
      </p:sp>
      <p:sp>
        <p:nvSpPr>
          <p:cNvPr id="13" name="Text 9"/>
          <p:cNvSpPr/>
          <p:nvPr/>
        </p:nvSpPr>
        <p:spPr>
          <a:xfrm>
            <a:off x="10309027" y="4866323"/>
            <a:ext cx="3195280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'João'</a:t>
            </a:r>
            <a:endParaRPr lang="en-US" sz="1944" dirty="0"/>
          </a:p>
        </p:txBody>
      </p:sp>
      <p:sp>
        <p:nvSpPr>
          <p:cNvPr id="14" name="Shape 10"/>
          <p:cNvSpPr/>
          <p:nvPr/>
        </p:nvSpPr>
        <p:spPr>
          <a:xfrm>
            <a:off x="6365677" y="5417106"/>
            <a:ext cx="7385447" cy="70651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5" name="Text 11"/>
          <p:cNvSpPr/>
          <p:nvPr/>
        </p:nvSpPr>
        <p:spPr>
          <a:xfrm>
            <a:off x="6612493" y="5572839"/>
            <a:ext cx="3195280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'idade'</a:t>
            </a:r>
            <a:endParaRPr lang="en-US" sz="1944" dirty="0"/>
          </a:p>
        </p:txBody>
      </p:sp>
      <p:sp>
        <p:nvSpPr>
          <p:cNvPr id="16" name="Text 12"/>
          <p:cNvSpPr/>
          <p:nvPr/>
        </p:nvSpPr>
        <p:spPr>
          <a:xfrm>
            <a:off x="10309027" y="5572839"/>
            <a:ext cx="3195280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30</a:t>
            </a:r>
            <a:endParaRPr lang="en-US" sz="1944" dirty="0"/>
          </a:p>
        </p:txBody>
      </p:sp>
      <p:sp>
        <p:nvSpPr>
          <p:cNvPr id="17" name="Shape 13"/>
          <p:cNvSpPr/>
          <p:nvPr/>
        </p:nvSpPr>
        <p:spPr>
          <a:xfrm>
            <a:off x="6365677" y="6123623"/>
            <a:ext cx="7385447" cy="70651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8" name="Text 14"/>
          <p:cNvSpPr/>
          <p:nvPr/>
        </p:nvSpPr>
        <p:spPr>
          <a:xfrm>
            <a:off x="6612493" y="6279356"/>
            <a:ext cx="3195280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'cidade'</a:t>
            </a:r>
            <a:endParaRPr lang="en-US" sz="1944" dirty="0"/>
          </a:p>
        </p:txBody>
      </p:sp>
      <p:sp>
        <p:nvSpPr>
          <p:cNvPr id="19" name="Text 15"/>
          <p:cNvSpPr/>
          <p:nvPr/>
        </p:nvSpPr>
        <p:spPr>
          <a:xfrm>
            <a:off x="10309027" y="6279356"/>
            <a:ext cx="3195280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'São Paulo'</a:t>
            </a:r>
            <a:endParaRPr lang="en-US" sz="1944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75000"/>
            </a:srgbClr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30861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185029" y="3854053"/>
            <a:ext cx="6172200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60" dirty="0">
                <a:solidFill>
                  <a:srgbClr val="F5F0F0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Booleanos</a:t>
            </a:r>
            <a:endParaRPr lang="en-US" sz="4860" dirty="0"/>
          </a:p>
        </p:txBody>
      </p:sp>
      <p:sp>
        <p:nvSpPr>
          <p:cNvPr id="6" name="Text 2"/>
          <p:cNvSpPr/>
          <p:nvPr/>
        </p:nvSpPr>
        <p:spPr>
          <a:xfrm>
            <a:off x="1185029" y="4995863"/>
            <a:ext cx="12260223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Booleanos representam valores lógicos, usados para representar condições verdadeiras ou falsas em programas.</a:t>
            </a:r>
            <a:endParaRPr lang="en-US" sz="1944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5029" y="5668566"/>
            <a:ext cx="617220" cy="61722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185029" y="6532602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38"/>
              </a:lnSpc>
              <a:buNone/>
            </a:pPr>
            <a:r>
              <a:rPr lang="en-US" sz="243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True</a:t>
            </a:r>
            <a:endParaRPr lang="en-US" sz="2430" dirty="0"/>
          </a:p>
        </p:txBody>
      </p:sp>
      <p:sp>
        <p:nvSpPr>
          <p:cNvPr id="9" name="Text 4"/>
          <p:cNvSpPr/>
          <p:nvPr/>
        </p:nvSpPr>
        <p:spPr>
          <a:xfrm>
            <a:off x="1185029" y="7066478"/>
            <a:ext cx="5944910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110"/>
              </a:lnSpc>
              <a:buNone/>
            </a:pPr>
            <a:r>
              <a:rPr lang="en-US" sz="1944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Representa o valor verdadeiro, 1.</a:t>
            </a:r>
            <a:endParaRPr lang="en-US" sz="1944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00223" y="5668566"/>
            <a:ext cx="617220" cy="61722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500223" y="6532602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38"/>
              </a:lnSpc>
              <a:buNone/>
            </a:pPr>
            <a:r>
              <a:rPr lang="en-US" sz="243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False</a:t>
            </a:r>
            <a:endParaRPr lang="en-US" sz="2430" dirty="0"/>
          </a:p>
        </p:txBody>
      </p:sp>
      <p:sp>
        <p:nvSpPr>
          <p:cNvPr id="12" name="Text 6"/>
          <p:cNvSpPr/>
          <p:nvPr/>
        </p:nvSpPr>
        <p:spPr>
          <a:xfrm>
            <a:off x="7500223" y="7066478"/>
            <a:ext cx="5945029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110"/>
              </a:lnSpc>
              <a:buNone/>
            </a:pPr>
            <a:r>
              <a:rPr lang="en-US" sz="1944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Representa o valor falso, 0.</a:t>
            </a:r>
            <a:endParaRPr lang="en-US" sz="1944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75000"/>
            </a:srgbClr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35303" y="589478"/>
            <a:ext cx="5349835" cy="66865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266"/>
              </a:lnSpc>
              <a:buNone/>
            </a:pPr>
            <a:r>
              <a:rPr lang="en-US" sz="4213" dirty="0">
                <a:solidFill>
                  <a:srgbClr val="F5F0F0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Nulo (None)</a:t>
            </a:r>
            <a:endParaRPr lang="en-US" sz="4213" dirty="0"/>
          </a:p>
        </p:txBody>
      </p:sp>
      <p:sp>
        <p:nvSpPr>
          <p:cNvPr id="6" name="Text 2"/>
          <p:cNvSpPr/>
          <p:nvPr/>
        </p:nvSpPr>
        <p:spPr>
          <a:xfrm>
            <a:off x="6235303" y="1579126"/>
            <a:ext cx="7646194" cy="6846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96"/>
              </a:lnSpc>
              <a:buNone/>
            </a:pPr>
            <a:r>
              <a:rPr lang="en-US" sz="1685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None é um tipo de dados especial que representa a ausência de valor. É usado para indicar que uma variável não possui um valor definido.</a:t>
            </a:r>
            <a:endParaRPr lang="en-US" sz="1685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5303" y="2504480"/>
            <a:ext cx="1069896" cy="171188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626191" y="2718435"/>
            <a:ext cx="2674858" cy="33432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633"/>
              </a:lnSpc>
              <a:buNone/>
            </a:pPr>
            <a:r>
              <a:rPr lang="en-US" sz="2106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Inicialização</a:t>
            </a:r>
            <a:endParaRPr lang="en-US" sz="2106" dirty="0"/>
          </a:p>
        </p:txBody>
      </p:sp>
      <p:sp>
        <p:nvSpPr>
          <p:cNvPr id="9" name="Text 4"/>
          <p:cNvSpPr/>
          <p:nvPr/>
        </p:nvSpPr>
        <p:spPr>
          <a:xfrm>
            <a:off x="7626191" y="3181112"/>
            <a:ext cx="6255306" cy="6846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96"/>
              </a:lnSpc>
              <a:buNone/>
            </a:pPr>
            <a:r>
              <a:rPr lang="en-US" sz="1685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Uma variável pode ser inicializada com None para indicar que ela não tem um valor inicial.</a:t>
            </a:r>
            <a:endParaRPr lang="en-US" sz="1685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5303" y="4216360"/>
            <a:ext cx="1069896" cy="171188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626191" y="4430316"/>
            <a:ext cx="2674858" cy="33432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633"/>
              </a:lnSpc>
              <a:buNone/>
            </a:pPr>
            <a:r>
              <a:rPr lang="en-US" sz="2106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Retorno de Funções</a:t>
            </a:r>
            <a:endParaRPr lang="en-US" sz="2106" dirty="0"/>
          </a:p>
        </p:txBody>
      </p:sp>
      <p:sp>
        <p:nvSpPr>
          <p:cNvPr id="12" name="Text 6"/>
          <p:cNvSpPr/>
          <p:nvPr/>
        </p:nvSpPr>
        <p:spPr>
          <a:xfrm>
            <a:off x="7626191" y="4892993"/>
            <a:ext cx="6255306" cy="6846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96"/>
              </a:lnSpc>
              <a:buNone/>
            </a:pPr>
            <a:r>
              <a:rPr lang="en-US" sz="1685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Funções podem retornar None para indicar que não há um valor específico a ser retornado.</a:t>
            </a:r>
            <a:endParaRPr lang="en-US" sz="1685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35303" y="5928241"/>
            <a:ext cx="1069896" cy="1711881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626191" y="6142196"/>
            <a:ext cx="3101221" cy="33432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633"/>
              </a:lnSpc>
              <a:buNone/>
            </a:pPr>
            <a:r>
              <a:rPr lang="en-US" sz="2106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Verificação de Condicionais</a:t>
            </a:r>
            <a:endParaRPr lang="en-US" sz="2106" dirty="0"/>
          </a:p>
        </p:txBody>
      </p:sp>
      <p:sp>
        <p:nvSpPr>
          <p:cNvPr id="15" name="Text 8"/>
          <p:cNvSpPr/>
          <p:nvPr/>
        </p:nvSpPr>
        <p:spPr>
          <a:xfrm>
            <a:off x="7626191" y="6604873"/>
            <a:ext cx="6255306" cy="6846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96"/>
              </a:lnSpc>
              <a:buNone/>
            </a:pPr>
            <a:r>
              <a:rPr lang="en-US" sz="1685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None é usado em condicionais para verificar se uma variável tem um valor válido.</a:t>
            </a:r>
            <a:endParaRPr lang="en-US" sz="1685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75000"/>
            </a:srgbClr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127313" y="944047"/>
            <a:ext cx="4578191" cy="57221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506"/>
              </a:lnSpc>
              <a:buNone/>
            </a:pPr>
            <a:r>
              <a:rPr lang="en-US" sz="3605" dirty="0">
                <a:solidFill>
                  <a:srgbClr val="F5F0F0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Variáveis Constantes</a:t>
            </a:r>
            <a:endParaRPr lang="en-US" sz="3605" dirty="0"/>
          </a:p>
        </p:txBody>
      </p:sp>
      <p:sp>
        <p:nvSpPr>
          <p:cNvPr id="6" name="Text 2"/>
          <p:cNvSpPr/>
          <p:nvPr/>
        </p:nvSpPr>
        <p:spPr>
          <a:xfrm>
            <a:off x="6127313" y="1790938"/>
            <a:ext cx="7862173" cy="87868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307"/>
              </a:lnSpc>
              <a:buNone/>
            </a:pPr>
            <a:r>
              <a:rPr lang="en-US" sz="1442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Em Python, a convenção para indicar variáveis que não devem ser modificadas é usar nomes em maiúsculas. Isso não impede que o valor seja modificado, mas serve como um aviso aos programadores.</a:t>
            </a:r>
            <a:endParaRPr lang="en-US" sz="1442" dirty="0"/>
          </a:p>
        </p:txBody>
      </p:sp>
      <p:sp>
        <p:nvSpPr>
          <p:cNvPr id="7" name="Shape 3"/>
          <p:cNvSpPr/>
          <p:nvPr/>
        </p:nvSpPr>
        <p:spPr>
          <a:xfrm>
            <a:off x="6390561" y="2875597"/>
            <a:ext cx="22860" cy="4409956"/>
          </a:xfrm>
          <a:prstGeom prst="roundRect">
            <a:avLst>
              <a:gd name="adj" fmla="val 336462"/>
            </a:avLst>
          </a:prstGeom>
          <a:solidFill>
            <a:srgbClr val="194A99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8" name="Shape 4"/>
          <p:cNvSpPr/>
          <p:nvPr/>
        </p:nvSpPr>
        <p:spPr>
          <a:xfrm>
            <a:off x="6585109" y="3276124"/>
            <a:ext cx="640913" cy="22860"/>
          </a:xfrm>
          <a:prstGeom prst="roundRect">
            <a:avLst>
              <a:gd name="adj" fmla="val 336462"/>
            </a:avLst>
          </a:prstGeom>
          <a:solidFill>
            <a:srgbClr val="194A99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9" name="Shape 5"/>
          <p:cNvSpPr/>
          <p:nvPr/>
        </p:nvSpPr>
        <p:spPr>
          <a:xfrm>
            <a:off x="6196012" y="3081576"/>
            <a:ext cx="411956" cy="411956"/>
          </a:xfrm>
          <a:prstGeom prst="roundRect">
            <a:avLst>
              <a:gd name="adj" fmla="val 18671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10" name="Text 6"/>
          <p:cNvSpPr/>
          <p:nvPr/>
        </p:nvSpPr>
        <p:spPr>
          <a:xfrm>
            <a:off x="6338768" y="3150156"/>
            <a:ext cx="126325" cy="27467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163"/>
              </a:lnSpc>
              <a:buNone/>
            </a:pPr>
            <a:r>
              <a:rPr lang="en-US" sz="2163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1</a:t>
            </a:r>
            <a:endParaRPr lang="en-US" sz="2163" dirty="0"/>
          </a:p>
        </p:txBody>
      </p:sp>
      <p:sp>
        <p:nvSpPr>
          <p:cNvPr id="11" name="Text 7"/>
          <p:cNvSpPr/>
          <p:nvPr/>
        </p:nvSpPr>
        <p:spPr>
          <a:xfrm>
            <a:off x="7409140" y="3058716"/>
            <a:ext cx="2289096" cy="2861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53"/>
              </a:lnSpc>
              <a:buNone/>
            </a:pPr>
            <a:r>
              <a:rPr lang="en-US" sz="1802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Prática Comum</a:t>
            </a:r>
            <a:endParaRPr lang="en-US" sz="1802" dirty="0"/>
          </a:p>
        </p:txBody>
      </p:sp>
      <p:sp>
        <p:nvSpPr>
          <p:cNvPr id="12" name="Text 8"/>
          <p:cNvSpPr/>
          <p:nvPr/>
        </p:nvSpPr>
        <p:spPr>
          <a:xfrm>
            <a:off x="7409140" y="3454598"/>
            <a:ext cx="6580346" cy="58578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307"/>
              </a:lnSpc>
              <a:buNone/>
            </a:pPr>
            <a:r>
              <a:rPr lang="en-US" sz="1442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Usar nomes em maiúsculas para constantes é uma prática comum em Python, mas não é uma regra definida pela linguagem.</a:t>
            </a:r>
            <a:endParaRPr lang="en-US" sz="1442" dirty="0"/>
          </a:p>
        </p:txBody>
      </p:sp>
      <p:sp>
        <p:nvSpPr>
          <p:cNvPr id="13" name="Shape 9"/>
          <p:cNvSpPr/>
          <p:nvPr/>
        </p:nvSpPr>
        <p:spPr>
          <a:xfrm>
            <a:off x="6585109" y="4807148"/>
            <a:ext cx="640913" cy="22860"/>
          </a:xfrm>
          <a:prstGeom prst="roundRect">
            <a:avLst>
              <a:gd name="adj" fmla="val 336462"/>
            </a:avLst>
          </a:prstGeom>
          <a:solidFill>
            <a:srgbClr val="194A99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4" name="Shape 10"/>
          <p:cNvSpPr/>
          <p:nvPr/>
        </p:nvSpPr>
        <p:spPr>
          <a:xfrm>
            <a:off x="6196012" y="4612600"/>
            <a:ext cx="411956" cy="411956"/>
          </a:xfrm>
          <a:prstGeom prst="roundRect">
            <a:avLst>
              <a:gd name="adj" fmla="val 18671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15" name="Text 11"/>
          <p:cNvSpPr/>
          <p:nvPr/>
        </p:nvSpPr>
        <p:spPr>
          <a:xfrm>
            <a:off x="6324838" y="4681180"/>
            <a:ext cx="154305" cy="27467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163"/>
              </a:lnSpc>
              <a:buNone/>
            </a:pPr>
            <a:r>
              <a:rPr lang="en-US" sz="2163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2</a:t>
            </a:r>
            <a:endParaRPr lang="en-US" sz="2163" dirty="0"/>
          </a:p>
        </p:txBody>
      </p:sp>
      <p:sp>
        <p:nvSpPr>
          <p:cNvPr id="16" name="Text 12"/>
          <p:cNvSpPr/>
          <p:nvPr/>
        </p:nvSpPr>
        <p:spPr>
          <a:xfrm>
            <a:off x="7409140" y="4589740"/>
            <a:ext cx="2289096" cy="2861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53"/>
              </a:lnSpc>
              <a:buNone/>
            </a:pPr>
            <a:r>
              <a:rPr lang="en-US" sz="1802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Não Impedimento</a:t>
            </a:r>
            <a:endParaRPr lang="en-US" sz="1802" dirty="0"/>
          </a:p>
        </p:txBody>
      </p:sp>
      <p:sp>
        <p:nvSpPr>
          <p:cNvPr id="17" name="Text 13"/>
          <p:cNvSpPr/>
          <p:nvPr/>
        </p:nvSpPr>
        <p:spPr>
          <a:xfrm>
            <a:off x="7409140" y="4985623"/>
            <a:ext cx="6580346" cy="58578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307"/>
              </a:lnSpc>
              <a:buNone/>
            </a:pPr>
            <a:r>
              <a:rPr lang="en-US" sz="1442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A linguagem Python não possui um mecanismo nativo para declarar constantes, portanto, a convenção de nomes é utilizada para indicar a intenção.</a:t>
            </a:r>
            <a:endParaRPr lang="en-US" sz="1442" dirty="0"/>
          </a:p>
        </p:txBody>
      </p:sp>
      <p:sp>
        <p:nvSpPr>
          <p:cNvPr id="18" name="Shape 14"/>
          <p:cNvSpPr/>
          <p:nvPr/>
        </p:nvSpPr>
        <p:spPr>
          <a:xfrm>
            <a:off x="6585109" y="6338173"/>
            <a:ext cx="640913" cy="22860"/>
          </a:xfrm>
          <a:prstGeom prst="roundRect">
            <a:avLst>
              <a:gd name="adj" fmla="val 336462"/>
            </a:avLst>
          </a:prstGeom>
          <a:solidFill>
            <a:srgbClr val="194A99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9" name="Shape 15"/>
          <p:cNvSpPr/>
          <p:nvPr/>
        </p:nvSpPr>
        <p:spPr>
          <a:xfrm>
            <a:off x="6196012" y="6143625"/>
            <a:ext cx="411956" cy="411956"/>
          </a:xfrm>
          <a:prstGeom prst="roundRect">
            <a:avLst>
              <a:gd name="adj" fmla="val 18671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20" name="Text 16"/>
          <p:cNvSpPr/>
          <p:nvPr/>
        </p:nvSpPr>
        <p:spPr>
          <a:xfrm>
            <a:off x="6325433" y="6212205"/>
            <a:ext cx="152995" cy="27467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163"/>
              </a:lnSpc>
              <a:buNone/>
            </a:pPr>
            <a:r>
              <a:rPr lang="en-US" sz="2163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3</a:t>
            </a:r>
            <a:endParaRPr lang="en-US" sz="2163" dirty="0"/>
          </a:p>
        </p:txBody>
      </p:sp>
      <p:sp>
        <p:nvSpPr>
          <p:cNvPr id="21" name="Text 17"/>
          <p:cNvSpPr/>
          <p:nvPr/>
        </p:nvSpPr>
        <p:spPr>
          <a:xfrm>
            <a:off x="7409140" y="6120765"/>
            <a:ext cx="2289096" cy="2861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53"/>
              </a:lnSpc>
              <a:buNone/>
            </a:pPr>
            <a:r>
              <a:rPr lang="en-US" sz="1802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Melhora Legibilidade</a:t>
            </a:r>
            <a:endParaRPr lang="en-US" sz="1802" dirty="0"/>
          </a:p>
        </p:txBody>
      </p:sp>
      <p:sp>
        <p:nvSpPr>
          <p:cNvPr id="22" name="Text 18"/>
          <p:cNvSpPr/>
          <p:nvPr/>
        </p:nvSpPr>
        <p:spPr>
          <a:xfrm>
            <a:off x="7409140" y="6516648"/>
            <a:ext cx="6580346" cy="58578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307"/>
              </a:lnSpc>
              <a:buNone/>
            </a:pPr>
            <a:r>
              <a:rPr lang="en-US" sz="1442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Essa convenção ajuda a aumentar a legibilidade do código, tornando mais claro quais variáveis são consideradas constantes.</a:t>
            </a:r>
            <a:endParaRPr lang="en-US" sz="1442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612</Words>
  <Application>Microsoft Office PowerPoint</Application>
  <PresentationFormat>Personalizar</PresentationFormat>
  <Paragraphs>70</Paragraphs>
  <Slides>8</Slides>
  <Notes>8</Notes>
  <HiddenSlides>0</HiddenSlides>
  <MMClips>0</MMClips>
  <ScaleCrop>false</ScaleCrop>
  <HeadingPairs>
    <vt:vector size="6" baseType="variant">
      <vt:variant>
        <vt:lpstr>Fontes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8</vt:i4>
      </vt:variant>
    </vt:vector>
  </HeadingPairs>
  <TitlesOfParts>
    <vt:vector size="11" baseType="lpstr">
      <vt:lpstr>Arial</vt:lpstr>
      <vt:lpstr>Asar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CARLOS MANOEL SILVEIRA DA SILVA</cp:lastModifiedBy>
  <cp:revision>2</cp:revision>
  <dcterms:created xsi:type="dcterms:W3CDTF">2024-08-24T19:38:17Z</dcterms:created>
  <dcterms:modified xsi:type="dcterms:W3CDTF">2024-08-24T20:20:49Z</dcterms:modified>
</cp:coreProperties>
</file>